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7"/>
  </p:notesMasterIdLst>
  <p:sldIdLst>
    <p:sldId id="295" r:id="rId3"/>
    <p:sldId id="306" r:id="rId4"/>
    <p:sldId id="368" r:id="rId5"/>
    <p:sldId id="348" r:id="rId6"/>
    <p:sldId id="351" r:id="rId7"/>
    <p:sldId id="344" r:id="rId8"/>
    <p:sldId id="347" r:id="rId9"/>
    <p:sldId id="353" r:id="rId10"/>
    <p:sldId id="349" r:id="rId11"/>
    <p:sldId id="352" r:id="rId12"/>
    <p:sldId id="346" r:id="rId13"/>
    <p:sldId id="350" r:id="rId14"/>
    <p:sldId id="377" r:id="rId15"/>
    <p:sldId id="345" r:id="rId16"/>
    <p:sldId id="337" r:id="rId17"/>
    <p:sldId id="372" r:id="rId18"/>
    <p:sldId id="307" r:id="rId19"/>
    <p:sldId id="369" r:id="rId20"/>
    <p:sldId id="354" r:id="rId21"/>
    <p:sldId id="356" r:id="rId22"/>
    <p:sldId id="358" r:id="rId23"/>
    <p:sldId id="355" r:id="rId24"/>
    <p:sldId id="370" r:id="rId25"/>
    <p:sldId id="374" r:id="rId26"/>
    <p:sldId id="357" r:id="rId27"/>
    <p:sldId id="340" r:id="rId28"/>
    <p:sldId id="363" r:id="rId29"/>
    <p:sldId id="364" r:id="rId30"/>
    <p:sldId id="343" r:id="rId31"/>
    <p:sldId id="371" r:id="rId32"/>
    <p:sldId id="362" r:id="rId33"/>
    <p:sldId id="359" r:id="rId34"/>
    <p:sldId id="365" r:id="rId35"/>
    <p:sldId id="361" r:id="rId36"/>
    <p:sldId id="375" r:id="rId37"/>
    <p:sldId id="339" r:id="rId38"/>
    <p:sldId id="360" r:id="rId39"/>
    <p:sldId id="373" r:id="rId40"/>
    <p:sldId id="366" r:id="rId41"/>
    <p:sldId id="342" r:id="rId42"/>
    <p:sldId id="367" r:id="rId43"/>
    <p:sldId id="376" r:id="rId44"/>
    <p:sldId id="336" r:id="rId45"/>
    <p:sldId id="290" r:id="rId4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B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54" autoAdjust="0"/>
    <p:restoredTop sz="79664" autoAdjust="0"/>
  </p:normalViewPr>
  <p:slideViewPr>
    <p:cSldViewPr snapToGrid="0">
      <p:cViewPr varScale="1">
        <p:scale>
          <a:sx n="70" d="100"/>
          <a:sy n="70" d="100"/>
        </p:scale>
        <p:origin x="570" y="54"/>
      </p:cViewPr>
      <p:guideLst/>
    </p:cSldViewPr>
  </p:slideViewPr>
  <p:outlineViewPr>
    <p:cViewPr>
      <p:scale>
        <a:sx n="33" d="100"/>
        <a:sy n="33" d="100"/>
      </p:scale>
      <p:origin x="0" y="-120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83F7C-A6E1-4A84-9EEE-0631F9488130}" type="datetimeFigureOut">
              <a:rPr lang="es-ES" smtClean="0"/>
              <a:t>01/07/2026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D17B0-FE0C-4B82-AB3D-BB05B9B58B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085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313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Useful for reconstructing geometry from large triangulations by generating a network of nearly orthogonal cross-sections, converting connected segments into curves, and creating surfaces between them (e.g., topography or organic biomedical shapes obtained from scans).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Implemented</a:t>
            </a:r>
            <a:r>
              <a:rPr lang="en-US" baseline="0" dirty="0"/>
              <a:t> for all type of volume elements </a:t>
            </a:r>
            <a:r>
              <a:rPr lang="en-US" dirty="0"/>
              <a:t>(tetrahedra, hexahedra, prism, pyramid)</a:t>
            </a:r>
            <a:r>
              <a:rPr lang="en-US" baseline="0" dirty="0"/>
              <a:t> and surface elements (</a:t>
            </a:r>
            <a:r>
              <a:rPr lang="en-US" dirty="0"/>
              <a:t>triangle, quadrilateral)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506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to </a:t>
            </a:r>
            <a:r>
              <a:rPr lang="en-US" baseline="0" dirty="0"/>
              <a:t>re-calculate a model of other software </a:t>
            </a:r>
          </a:p>
          <a:p>
            <a:r>
              <a:rPr lang="en-US" baseline="0" dirty="0"/>
              <a:t>After convert to volumes they can be joined, and then can be joined surfaces, and then curves, to have few entities and facilitate edition, assign data, and re-meshing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1424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4728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6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VTK drop</a:t>
            </a:r>
            <a:r>
              <a:rPr lang="en-US" baseline="0" dirty="0"/>
              <a:t> </a:t>
            </a:r>
            <a:r>
              <a:rPr lang="en-US" dirty="0" err="1"/>
              <a:t>Tcl</a:t>
            </a:r>
            <a:r>
              <a:rPr lang="en-US" dirty="0"/>
              <a:t> wrapper support since 8.1.2</a:t>
            </a:r>
          </a:p>
          <a:p>
            <a:r>
              <a:rPr lang="en-US" dirty="0"/>
              <a:t>Now GiD directly use VTK</a:t>
            </a:r>
            <a:r>
              <a:rPr lang="en-US" baseline="0" dirty="0"/>
              <a:t> library</a:t>
            </a:r>
            <a:r>
              <a:rPr lang="en-US" dirty="0"/>
              <a:t> at C++ level, increasing </a:t>
            </a:r>
            <a:r>
              <a:rPr lang="en-US" baseline="0" dirty="0"/>
              <a:t>performance of import/export of mesh and results and allow modern versions.</a:t>
            </a:r>
          </a:p>
          <a:p>
            <a:r>
              <a:rPr lang="en-US" baseline="0" dirty="0"/>
              <a:t>Open the door to use more VTK algorithms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4310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Planned NASTRAN results export feature. Implementation is bounded by the format's limitation to predefined data blocks instead of generic fields.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0923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Facilitate crate</a:t>
            </a:r>
            <a:r>
              <a:rPr lang="en-US" baseline="0" dirty="0"/>
              <a:t> smaller testing cases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275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40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Unfortunately</a:t>
            </a:r>
            <a:r>
              <a:rPr lang="en-US" baseline="0" dirty="0"/>
              <a:t> nowadays each view cannot have its own result. It</a:t>
            </a:r>
            <a:r>
              <a:rPr lang="en-US" dirty="0"/>
              <a:t> is a desired feature for the future, if feasible.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894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move</a:t>
            </a:r>
            <a:r>
              <a:rPr lang="en-US" baseline="0" dirty="0"/>
              <a:t> all views simultaneously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5154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160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geometry</a:t>
            </a:r>
            <a:r>
              <a:rPr lang="en-US" baseline="0" dirty="0"/>
              <a:t> view depends on the current topology of connected parts</a:t>
            </a:r>
            <a:endParaRPr lang="en-US" dirty="0"/>
          </a:p>
          <a:p>
            <a:r>
              <a:rPr lang="en-US" dirty="0"/>
              <a:t>In  mesh view calculate connected</a:t>
            </a:r>
            <a:r>
              <a:rPr lang="en-US" baseline="0" dirty="0"/>
              <a:t> parts of elements to be drawn exploded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6132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92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discover and quickly experiment with </a:t>
            </a:r>
            <a:r>
              <a:rPr lang="en-US" dirty="0" err="1"/>
              <a:t>Tcl</a:t>
            </a:r>
            <a:r>
              <a:rPr lang="en-US" dirty="0"/>
              <a:t> code demonstrations</a:t>
            </a:r>
            <a:r>
              <a:rPr lang="en-US"/>
              <a:t>. </a:t>
            </a:r>
          </a:p>
          <a:p>
            <a:r>
              <a:rPr lang="en-US"/>
              <a:t>Tcl3D </a:t>
            </a:r>
            <a:r>
              <a:rPr lang="en-US" dirty="0"/>
              <a:t>allows developers to evaluate OpenGL shader programming capabilities within a </a:t>
            </a:r>
            <a:r>
              <a:rPr lang="en-US" dirty="0" err="1"/>
              <a:t>Tcl</a:t>
            </a:r>
            <a:r>
              <a:rPr lang="en-US" dirty="0"/>
              <a:t> scripting environment.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374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795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46913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handle results of multiple simulations of the same model, stored in the Simulation folder. The </a:t>
            </a:r>
            <a:r>
              <a:rPr lang="en-US" dirty="0" err="1"/>
              <a:t>combobox</a:t>
            </a:r>
            <a:r>
              <a:rPr lang="en-US" dirty="0"/>
              <a:t> allow to read each one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45584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GiD automatically</a:t>
            </a:r>
            <a:r>
              <a:rPr lang="en-US" baseline="0" dirty="0"/>
              <a:t> detect an connect with other </a:t>
            </a:r>
            <a:r>
              <a:rPr lang="en-US" baseline="0" dirty="0" err="1"/>
              <a:t>GiDs</a:t>
            </a:r>
            <a:r>
              <a:rPr lang="en-US" baseline="0" dirty="0"/>
              <a:t> running in the same machine.</a:t>
            </a:r>
            <a:endParaRPr lang="en-US" dirty="0"/>
          </a:p>
          <a:p>
            <a:r>
              <a:rPr lang="en-US" dirty="0"/>
              <a:t>This allow to open</a:t>
            </a:r>
            <a:r>
              <a:rPr lang="en-US" baseline="0" dirty="0"/>
              <a:t> two different models to be visually compared, synchronizing its view (the master process control the rest of slaves)</a:t>
            </a:r>
          </a:p>
          <a:p>
            <a:r>
              <a:rPr lang="en-US" baseline="0" dirty="0"/>
              <a:t>Could be the same model and show a different result in each GiD </a:t>
            </a:r>
          </a:p>
          <a:p>
            <a:r>
              <a:rPr lang="en-US" baseline="0" dirty="0"/>
              <a:t>(this cannot be done with multiple views of a single GiD, because all views share the same current result)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2673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Link external process, example of use to show synchronized results of two different models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6057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C11953A-EA82-4A52-9303-89498617ECB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159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244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OpenCASCADE</a:t>
            </a:r>
            <a:r>
              <a:rPr lang="en-US" baseline="0" dirty="0"/>
              <a:t> is the main open source CAD library.</a:t>
            </a:r>
            <a:endParaRPr lang="en-US" dirty="0"/>
          </a:p>
          <a:p>
            <a:r>
              <a:rPr lang="en-US" dirty="0"/>
              <a:t>This is our first step in GiD to include</a:t>
            </a:r>
            <a:r>
              <a:rPr lang="en-US" baseline="0" dirty="0"/>
              <a:t> </a:t>
            </a:r>
            <a:r>
              <a:rPr lang="en-US" baseline="0" dirty="0" err="1"/>
              <a:t>OpenCASCADE</a:t>
            </a:r>
            <a:r>
              <a:rPr lang="en-US" baseline="0" dirty="0"/>
              <a:t> features: start importing its native CAD format, that follow the same topology of GiD</a:t>
            </a:r>
          </a:p>
          <a:p>
            <a:r>
              <a:rPr lang="en-US" dirty="0" err="1"/>
              <a:t>OpenCASCADE</a:t>
            </a:r>
            <a:r>
              <a:rPr lang="en-US" dirty="0"/>
              <a:t> is important because it provides GiD with a powerful CAD kernel for B-Rep geometry, Boolean operations, CAD import/repair, and advanced geometric modeling capabilities, enabling more complex and robust preprocessing workflows.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5502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The next natural use of </a:t>
            </a:r>
            <a:r>
              <a:rPr lang="en-US" baseline="0" dirty="0" err="1"/>
              <a:t>OpenCASCADE</a:t>
            </a:r>
            <a:r>
              <a:rPr lang="en-US" baseline="0" dirty="0"/>
              <a:t> after reading its native BREP format is to leverage its exchange capabilities for the STEP format.</a:t>
            </a:r>
          </a:p>
          <a:p>
            <a:r>
              <a:rPr lang="en-US" baseline="0" dirty="0"/>
              <a:t>Our legacy reader, based on the </a:t>
            </a:r>
            <a:r>
              <a:rPr lang="en-US" baseline="0" dirty="0" err="1"/>
              <a:t>StepCode</a:t>
            </a:r>
            <a:r>
              <a:rPr lang="en-US" baseline="0" dirty="0"/>
              <a:t> library, sometimes has problems properly traversing the model in the case of assemblies </a:t>
            </a:r>
          </a:p>
          <a:p>
            <a:r>
              <a:rPr lang="en-US" baseline="0" dirty="0"/>
              <a:t>(i.e., creating instances by applying multiple transformation matrices).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7458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GiD</a:t>
            </a:r>
            <a:r>
              <a:rPr lang="en-US" baseline="0" dirty="0"/>
              <a:t> </a:t>
            </a:r>
            <a:r>
              <a:rPr lang="en-US" baseline="0" dirty="0" err="1"/>
              <a:t>Tcl</a:t>
            </a:r>
            <a:r>
              <a:rPr lang="en-US" baseline="0" dirty="0"/>
              <a:t>-Python plugin to import some mesh formats related to oil and gas sector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 vision grid files (ASCII files with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NxM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grids in 3D, or Z raster grids)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 neutral format .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nf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hexahedra mesh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 RESQML format .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epc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.h5 mesh, and importing in post convert also properties to results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IJKGrid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          -&gt; hexahedra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Grid2d              -&gt; quadrilaterals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Unstructured grids  -&gt; tetrahedra, hexahedra or prisms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Triangulated sets   -&gt; triangles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Wellbore_trajectory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-&gt; lines</a:t>
            </a:r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          - Properties          -&gt; results on elements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9265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GiD plugin to read .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tcl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OpenSees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mesh files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if </a:t>
            </a:r>
            <a:r>
              <a:rPr lang="en-US" dirty="0" err="1"/>
              <a:t>problemtype</a:t>
            </a:r>
            <a:r>
              <a:rPr lang="en-US" baseline="0" dirty="0"/>
              <a:t> is loaded </a:t>
            </a:r>
            <a:r>
              <a:rPr lang="en-US" dirty="0"/>
              <a:t>maps</a:t>
            </a:r>
            <a:r>
              <a:rPr lang="en-US" baseline="0" dirty="0"/>
              <a:t> some data into GiD-</a:t>
            </a:r>
            <a:r>
              <a:rPr lang="en-US" baseline="0" dirty="0" err="1"/>
              <a:t>OpenSees</a:t>
            </a:r>
            <a:r>
              <a:rPr lang="en-US" baseline="0" dirty="0"/>
              <a:t> </a:t>
            </a:r>
            <a:r>
              <a:rPr lang="en-US" baseline="0" dirty="0" err="1"/>
              <a:t>problemtype</a:t>
            </a:r>
            <a:r>
              <a:rPr lang="en-US" baseline="0" dirty="0"/>
              <a:t> data (general data, intervale data, conditions: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Point_Restraints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Point_ZeroLength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Point_Equal_constraint_master_node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Point_Equal_constraint_slave_nodes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1322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OpenStreetMap is a free, collaborative map database that provides geographic data such as roads, buildings, and points of interest.</a:t>
            </a:r>
          </a:p>
          <a:p>
            <a:r>
              <a:rPr lang="en-US" dirty="0"/>
              <a:t>You can extract information like street networks, locations, and spatial features of cities and landscapes.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6023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Recursive</a:t>
            </a:r>
            <a:r>
              <a:rPr lang="en-US" baseline="0" dirty="0"/>
              <a:t> algorithm to try to create automatically missing volumes, from existing connected surfaces, with some heuristic driving rules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44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D17B0-FE0C-4B82-AB3D-BB05B9B58B9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946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66793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91" y="825209"/>
            <a:ext cx="1005840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5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53E9F-2B10-4740-BA99-FC9D3949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582B30-C2B3-4E39-AA2F-3595070354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410952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lang="en-US" noProof="0" dirty="0" err="1" smtClean="0"/>
            </a:lvl1pPr>
          </a:lstStyle>
          <a:p>
            <a:r>
              <a:rPr lang="en-US" noProof="0" dirty="0" err="1"/>
              <a:t>Haga</a:t>
            </a:r>
            <a:r>
              <a:rPr lang="en-US" noProof="0" dirty="0"/>
              <a:t> </a:t>
            </a:r>
            <a:r>
              <a:rPr lang="en-US" noProof="0" dirty="0" err="1"/>
              <a:t>Clic</a:t>
            </a:r>
            <a:r>
              <a:rPr lang="en-US" noProof="0" dirty="0"/>
              <a:t> para </a:t>
            </a:r>
            <a:r>
              <a:rPr lang="en-US" noProof="0" dirty="0" err="1"/>
              <a:t>modificar</a:t>
            </a:r>
            <a:r>
              <a:rPr lang="en-US" noProof="0" dirty="0"/>
              <a:t> </a:t>
            </a:r>
            <a:r>
              <a:rPr lang="en-US" noProof="0" dirty="0" err="1"/>
              <a:t>el</a:t>
            </a:r>
            <a:r>
              <a:rPr lang="en-US" noProof="0" dirty="0"/>
              <a:t> </a:t>
            </a:r>
            <a:r>
              <a:rPr lang="en-US" noProof="0" dirty="0" err="1"/>
              <a:t>estilo</a:t>
            </a:r>
            <a:r>
              <a:rPr lang="en-US" noProof="0" dirty="0"/>
              <a:t> de </a:t>
            </a:r>
            <a:r>
              <a:rPr lang="en-US" noProof="0" dirty="0" err="1"/>
              <a:t>título</a:t>
            </a:r>
            <a:r>
              <a:rPr lang="en-US" noProof="0" dirty="0"/>
              <a:t> del </a:t>
            </a:r>
            <a:r>
              <a:rPr lang="en-US" noProof="0" dirty="0" err="1"/>
              <a:t>patrón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0" dirty="0" err="1"/>
              <a:t>Editar</a:t>
            </a:r>
            <a:r>
              <a:rPr lang="en-US" noProof="0" dirty="0"/>
              <a:t> </a:t>
            </a:r>
            <a:r>
              <a:rPr lang="en-US" noProof="0" dirty="0" err="1"/>
              <a:t>el</a:t>
            </a:r>
            <a:r>
              <a:rPr lang="en-US" noProof="0" dirty="0"/>
              <a:t> </a:t>
            </a:r>
            <a:r>
              <a:rPr lang="en-US" noProof="0" dirty="0" err="1"/>
              <a:t>estilo</a:t>
            </a:r>
            <a:r>
              <a:rPr lang="en-US" noProof="0" dirty="0"/>
              <a:t> de </a:t>
            </a:r>
            <a:r>
              <a:rPr lang="en-US" noProof="0" dirty="0" err="1"/>
              <a:t>texto</a:t>
            </a:r>
            <a:r>
              <a:rPr lang="en-US" noProof="0" dirty="0"/>
              <a:t> del </a:t>
            </a:r>
            <a:r>
              <a:rPr lang="en-US" noProof="0" dirty="0" err="1"/>
              <a:t>patrón</a:t>
            </a:r>
            <a:endParaRPr lang="en-US" noProof="0" dirty="0"/>
          </a:p>
          <a:p>
            <a:pPr lvl="1"/>
            <a:r>
              <a:rPr lang="en-US" noProof="0" dirty="0"/>
              <a:t>Segundo </a:t>
            </a:r>
            <a:r>
              <a:rPr lang="en-US" noProof="0" dirty="0" err="1"/>
              <a:t>nivel</a:t>
            </a:r>
            <a:endParaRPr lang="en-US" noProof="0" dirty="0"/>
          </a:p>
          <a:p>
            <a:pPr lvl="2"/>
            <a:r>
              <a:rPr lang="en-US" noProof="0" dirty="0" err="1"/>
              <a:t>Tercer</a:t>
            </a:r>
            <a:r>
              <a:rPr lang="en-US" noProof="0" dirty="0"/>
              <a:t> </a:t>
            </a:r>
            <a:r>
              <a:rPr lang="en-US" noProof="0" dirty="0" err="1"/>
              <a:t>nivel</a:t>
            </a:r>
            <a:endParaRPr lang="en-US" noProof="0" dirty="0"/>
          </a:p>
          <a:p>
            <a:pPr lvl="3"/>
            <a:r>
              <a:rPr lang="en-US" noProof="0" dirty="0"/>
              <a:t>Cuarto </a:t>
            </a:r>
            <a:r>
              <a:rPr lang="en-US" noProof="0" dirty="0" err="1"/>
              <a:t>nivel</a:t>
            </a:r>
            <a:endParaRPr lang="en-US" noProof="0" dirty="0"/>
          </a:p>
          <a:p>
            <a:pPr lvl="4"/>
            <a:r>
              <a:rPr lang="en-US" noProof="0" dirty="0"/>
              <a:t>Quinto </a:t>
            </a:r>
            <a:r>
              <a:rPr lang="en-US" noProof="0" dirty="0" err="1"/>
              <a:t>nivel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95480" y="6351197"/>
            <a:ext cx="5901459" cy="27432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 dirty="0"/>
              <a:t>GID 18 news - XXX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1700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24128" y="0"/>
            <a:ext cx="9720072" cy="1499616"/>
          </a:xfrm>
        </p:spPr>
        <p:txBody>
          <a:bodyPr/>
          <a:lstStyle>
            <a:lvl1pPr>
              <a:defRPr cap="none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1660960"/>
            <a:ext cx="4754880" cy="464840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1660960"/>
            <a:ext cx="4754880" cy="464840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186027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166065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636100"/>
            <a:ext cx="4754880" cy="367326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166065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636100"/>
            <a:ext cx="4754880" cy="367326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37287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251191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85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337475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0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444843"/>
            <a:ext cx="5678424" cy="55627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1878227"/>
            <a:ext cx="4389120" cy="4141573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401765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</p:spTree>
    <p:extLst>
      <p:ext uri="{BB962C8B-B14F-4D97-AF65-F5344CB8AC3E}">
        <p14:creationId xmlns:p14="http://schemas.microsoft.com/office/powerpoint/2010/main" val="117190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158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1754659"/>
            <a:ext cx="9720073" cy="455470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24966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2BD492AB-13DC-3A0A-A5B6-380DB88ACEC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591" y="6095545"/>
            <a:ext cx="602084" cy="60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1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0" r:id="rId8"/>
    <p:sldLayoutId id="2147483671" r:id="rId9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es-ES" sz="4000" kern="1200" cap="none" spc="100" baseline="0" dirty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1754659"/>
            <a:ext cx="9720073" cy="455470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s-ES" dirty="0"/>
              <a:t>GID 85 </a:t>
            </a:r>
            <a:r>
              <a:rPr lang="es-ES" dirty="0" err="1"/>
              <a:t>news</a:t>
            </a:r>
            <a:r>
              <a:rPr lang="es-ES" dirty="0"/>
              <a:t> - XXX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24966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B409250-FC37-4B6A-841C-7464BEA26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3" t="16092" r="23800" b="30559"/>
          <a:stretch/>
        </p:blipFill>
        <p:spPr>
          <a:xfrm>
            <a:off x="11315193" y="6130750"/>
            <a:ext cx="679884" cy="67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2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none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GiD v18 news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10599" y="4960137"/>
            <a:ext cx="3442855" cy="1463040"/>
          </a:xfrm>
        </p:spPr>
        <p:txBody>
          <a:bodyPr>
            <a:normAutofit/>
          </a:bodyPr>
          <a:lstStyle/>
          <a:p>
            <a:r>
              <a:rPr lang="en-US" b="1" noProof="0" dirty="0"/>
              <a:t>GiD Development Team:</a:t>
            </a:r>
          </a:p>
          <a:p>
            <a:r>
              <a:rPr lang="en-US" noProof="0" dirty="0"/>
              <a:t>Miguel Pasenau, Enrique Escolano, Abel Coll, </a:t>
            </a:r>
            <a:r>
              <a:rPr lang="en-US" noProof="0" dirty="0" err="1"/>
              <a:t>Adrià</a:t>
            </a:r>
            <a:r>
              <a:rPr lang="en-US" noProof="0" dirty="0"/>
              <a:t> </a:t>
            </a:r>
            <a:r>
              <a:rPr lang="en-US" noProof="0" dirty="0" err="1"/>
              <a:t>Melendo</a:t>
            </a:r>
            <a:r>
              <a:rPr lang="en-US" noProof="0" dirty="0"/>
              <a:t>, Javi Gárate, Laura Santos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30858" y="6423177"/>
            <a:ext cx="5901459" cy="274320"/>
          </a:xfrm>
        </p:spPr>
        <p:txBody>
          <a:bodyPr/>
          <a:lstStyle/>
          <a:p>
            <a:r>
              <a:rPr lang="en-US" sz="1050" dirty="0"/>
              <a:t>CIMNE – </a:t>
            </a:r>
            <a:r>
              <a:rPr lang="en-US" sz="1050" dirty="0" err="1"/>
              <a:t>juLY</a:t>
            </a:r>
            <a:r>
              <a:rPr lang="en-US" sz="1050" dirty="0"/>
              <a:t> 1</a:t>
            </a:r>
            <a:r>
              <a:rPr lang="en-US" baseline="30000" dirty="0"/>
              <a:t>st</a:t>
            </a:r>
            <a:r>
              <a:rPr lang="en-US" sz="1050" dirty="0"/>
              <a:t> 2026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81D2365-E5CE-3F5F-1355-9C4A0403D4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075" y="4960137"/>
            <a:ext cx="1438354" cy="14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3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4E4759-8BAB-B481-AEFA-917C14753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parametric lines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9C7B0F-9628-69CE-F1B7-1C09692AE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Window enhanced facilitating examples (sin, helix)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4403EE-81FA-005A-D546-BAA4EB0A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339AB04-BCD5-6DE2-7C0A-58EF7669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738" y="2341187"/>
            <a:ext cx="3630896" cy="24420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EB1DA28-7847-A60B-BE37-9E2AD69D7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3355" y="2341187"/>
            <a:ext cx="3630896" cy="244201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0717F45-9006-C16D-762F-B6115B8EE7A1}"/>
              </a:ext>
            </a:extLst>
          </p:cNvPr>
          <p:cNvSpPr txBox="1"/>
          <p:nvPr/>
        </p:nvSpPr>
        <p:spPr>
          <a:xfrm>
            <a:off x="1129899" y="5354320"/>
            <a:ext cx="9720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Fill in some common parametric curve formulas that are both usable and serve as examples.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6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A08449-9BA4-BF48-B1A0-A9D8C9D29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line mesh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1155EB-417F-44E5-31FA-5B5257BBC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993" y="1324141"/>
            <a:ext cx="9720073" cy="4554701"/>
          </a:xfrm>
        </p:spPr>
        <p:txBody>
          <a:bodyPr/>
          <a:lstStyle/>
          <a:p>
            <a:r>
              <a:rPr lang="en-US" dirty="0"/>
              <a:t>Mesh-&gt;Preview line mesh. </a:t>
            </a:r>
          </a:p>
          <a:p>
            <a:r>
              <a:rPr lang="en-US" dirty="0"/>
              <a:t>To interactively test mesh sizes and see the line nodes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FDB1D2-6641-BDFB-388B-3D3461051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6" name="preview_line_mesh">
            <a:hlinkClick r:id="" action="ppaction://media"/>
            <a:extLst>
              <a:ext uri="{FF2B5EF4-FFF2-40B4-BE49-F238E27FC236}">
                <a16:creationId xmlns:a16="http://schemas.microsoft.com/office/drawing/2014/main" id="{23E9C321-C4A6-2AEE-270C-1DC9E87C2A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20707" y="2452881"/>
            <a:ext cx="4845293" cy="429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6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2D66C-D525-B6DD-38FF-8188F5033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 mesh quality of elements with color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5A5750-5E26-943D-970F-C24E2713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10" name="draw_mesh_quality">
            <a:hlinkClick r:id="" action="ppaction://media"/>
            <a:extLst>
              <a:ext uri="{FF2B5EF4-FFF2-40B4-BE49-F238E27FC236}">
                <a16:creationId xmlns:a16="http://schemas.microsoft.com/office/drawing/2014/main" id="{2B3E9DEC-4C34-82D7-6428-ED31430E620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95654" y="1307940"/>
            <a:ext cx="5999652" cy="5317577"/>
          </a:xfrm>
        </p:spPr>
      </p:pic>
    </p:spTree>
    <p:extLst>
      <p:ext uri="{BB962C8B-B14F-4D97-AF65-F5344CB8AC3E}">
        <p14:creationId xmlns:p14="http://schemas.microsoft.com/office/powerpoint/2010/main" val="55357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92D66C-D525-B6DD-38FF-8188F5033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 mesh quality of elements with color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86163B7-ACBB-6A4D-8862-AE812C9A3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6240" y="1323608"/>
            <a:ext cx="5901459" cy="4477213"/>
          </a:xfrm>
          <a:prstGeom prst="rect">
            <a:avLst/>
          </a:prstGeo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5A5750-5E26-943D-970F-C24E2713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9BEE9BB-E159-0F54-3ED2-D5B73A57476D}"/>
              </a:ext>
            </a:extLst>
          </p:cNvPr>
          <p:cNvGrpSpPr/>
          <p:nvPr/>
        </p:nvGrpSpPr>
        <p:grpSpPr>
          <a:xfrm>
            <a:off x="7820167" y="2020759"/>
            <a:ext cx="3769815" cy="2816482"/>
            <a:chOff x="8321358" y="1852750"/>
            <a:chExt cx="3169672" cy="2346960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D592A36-4EB1-EEB6-9A91-A6ABEE913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1358" y="1852750"/>
              <a:ext cx="3169672" cy="2346960"/>
            </a:xfrm>
            <a:prstGeom prst="rect">
              <a:avLst/>
            </a:prstGeom>
          </p:spPr>
        </p:pic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28E2BA30-840C-6FE9-AA0D-5B2D0C7EF320}"/>
                </a:ext>
              </a:extLst>
            </p:cNvPr>
            <p:cNvSpPr/>
            <p:nvPr/>
          </p:nvSpPr>
          <p:spPr>
            <a:xfrm>
              <a:off x="9743440" y="3581933"/>
              <a:ext cx="782320" cy="43642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1579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55356DC-A5AC-6260-7722-EF2F55963F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01" b="5267"/>
          <a:stretch/>
        </p:blipFill>
        <p:spPr>
          <a:xfrm>
            <a:off x="6186896" y="2545651"/>
            <a:ext cx="3718625" cy="40546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B3ED9C3-FDCD-CA9B-1322-3D12FE7A60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r="1641" b="4740"/>
          <a:stretch/>
        </p:blipFill>
        <p:spPr>
          <a:xfrm>
            <a:off x="2076035" y="2410878"/>
            <a:ext cx="4019965" cy="43241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1EEE98B-B216-B150-658D-D6EA975E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Cut</a:t>
            </a:r>
            <a:r>
              <a:rPr lang="es-ES" dirty="0"/>
              <a:t> </a:t>
            </a:r>
            <a:r>
              <a:rPr lang="es-ES" dirty="0" err="1"/>
              <a:t>preprocess</a:t>
            </a:r>
            <a:r>
              <a:rPr lang="es-ES" dirty="0"/>
              <a:t> </a:t>
            </a:r>
            <a:r>
              <a:rPr lang="es-ES" dirty="0" err="1"/>
              <a:t>mesh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0B9474-0ADE-1380-B45E-245E0EB2A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Edit mesh-&gt;Cut plane</a:t>
            </a:r>
          </a:p>
          <a:p>
            <a:pPr lvl="1"/>
            <a:r>
              <a:rPr lang="en-US" dirty="0"/>
              <a:t>Cut volume and surface elements of any type.</a:t>
            </a:r>
          </a:p>
          <a:p>
            <a:pPr lvl="1"/>
            <a:r>
              <a:rPr lang="en-US" dirty="0"/>
              <a:t>Sort intersected elements into consecutively connected regions.</a:t>
            </a:r>
          </a:p>
          <a:p>
            <a:pPr lvl="1"/>
            <a:r>
              <a:rPr lang="en-US" dirty="0"/>
              <a:t>Ensure consistent normal orientation across neighboring elements.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CAB522-0BF2-78CF-6511-5FAF8AE98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7743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D967F-3859-DB6B-0340-FF78A884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geometry from volume mesh elements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7F3258-50F6-0994-BE6E-4EC6C79A5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Reconstruct geometry when only mesh is available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63A680-D43A-04BA-6EB0-F0CC4CFB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542F2C-AE32-7851-5278-C3B350865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845" y="2346084"/>
            <a:ext cx="89154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121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_0">
            <a:extLst>
              <a:ext uri="{FF2B5EF4-FFF2-40B4-BE49-F238E27FC236}">
                <a16:creationId xmlns:a16="http://schemas.microsoft.com/office/drawing/2014/main" id="{E92BD36B-2934-4CA8-91EC-15B8CB3C7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" y="2483862"/>
            <a:ext cx="10691866" cy="400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F9D967F-3859-DB6B-0340-FF78A884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Hexahedra smoother enhanced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7F3258-50F6-0994-BE6E-4EC6C79A5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546" y="1421027"/>
            <a:ext cx="10725665" cy="4888334"/>
          </a:xfrm>
        </p:spPr>
        <p:txBody>
          <a:bodyPr/>
          <a:lstStyle/>
          <a:p>
            <a:r>
              <a:rPr lang="en-US" dirty="0"/>
              <a:t>The hexahedra smoother (based on the minimization of the distortion of the elements) has been improved in terms of quality and performance. Development in collaboration with </a:t>
            </a:r>
            <a:r>
              <a:rPr lang="en-US" dirty="0" err="1"/>
              <a:t>Stampack</a:t>
            </a:r>
            <a:r>
              <a:rPr lang="en-US" dirty="0"/>
              <a:t> company. Available from GiD, and using </a:t>
            </a:r>
            <a:r>
              <a:rPr lang="en-US" dirty="0" err="1"/>
              <a:t>GiDML</a:t>
            </a:r>
            <a:r>
              <a:rPr lang="en-US" dirty="0"/>
              <a:t> library.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63A680-D43A-04BA-6EB0-F0CC4CFB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02014" y="6427754"/>
            <a:ext cx="5901459" cy="274320"/>
          </a:xfrm>
        </p:spPr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B6D960-5DB5-4151-B332-43FB3EA38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71" y="2483862"/>
            <a:ext cx="4337524" cy="166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7502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Other preprocess features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237129"/>
            <a:ext cx="10143744" cy="53883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Insert GiD project now also import the classic </a:t>
            </a:r>
            <a:r>
              <a:rPr lang="en-US" dirty="0" err="1"/>
              <a:t>problemtype</a:t>
            </a:r>
            <a:r>
              <a:rPr lang="en-US" dirty="0"/>
              <a:t> data (conditions and materials)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New tool intersection volume-surfaces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Join volumes, allow multiple creation.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Join surfaces option to join also its curves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Join lines allow join also if have structured number divisions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Move Lines z raster (to set z coordinates of curves from a raster image)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Refactor Copy/Move window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New feature to collapse 3D points considered in 2D projection (to import </a:t>
            </a:r>
            <a:r>
              <a:rPr lang="en-US" dirty="0" err="1"/>
              <a:t>xyz</a:t>
            </a:r>
            <a:r>
              <a:rPr lang="en-US" dirty="0"/>
              <a:t> cloud of points of terrain and connect with triangles by Delaunay)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Parasolid import updated to 36001 version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DetachMeshFromGeometry</a:t>
            </a:r>
            <a:r>
              <a:rPr lang="en-US" dirty="0"/>
              <a:t> added to preferences window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noProof="0" dirty="0"/>
              <a:t>Mesh generation performance improved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13D98B4-DA2C-43F6-A21B-A7B49752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96518" y="6351197"/>
            <a:ext cx="3000421" cy="274320"/>
          </a:xfrm>
        </p:spPr>
        <p:txBody>
          <a:bodyPr/>
          <a:lstStyle/>
          <a:p>
            <a:r>
              <a:rPr lang="en-US" dirty="0"/>
              <a:t>GID 18 news – Main news in pre and </a:t>
            </a:r>
            <a:r>
              <a:rPr lang="en-US" dirty="0" err="1"/>
              <a:t>pREprocessing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73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567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FE7CD-5BA0-977A-265B-2BB12DF1A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VTK format import and export of mesh and results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B17B03-DD02-CBF4-1AB8-F5F607890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40257"/>
            <a:ext cx="10276218" cy="5010939"/>
          </a:xfrm>
        </p:spPr>
        <p:txBody>
          <a:bodyPr/>
          <a:lstStyle/>
          <a:p>
            <a:r>
              <a:rPr lang="en-US" dirty="0"/>
              <a:t>Rewritten from scripting to native C++, and updated to VTK 9.3 version (windows) and VTK 9.6 (Linux and macOS).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54E284-6FE9-7115-7DCB-4DAC30FD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postprocessing</a:t>
            </a:r>
            <a:endParaRPr lang="en-U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E041FBC-2534-C69E-1542-EA576F453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906" y="2227424"/>
            <a:ext cx="5777843" cy="391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2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noProof="0" dirty="0"/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noProof="0" dirty="0"/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noProof="0" dirty="0"/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94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A86DA5D-0AA9-158E-7DCC-7E2436556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327" y="2538772"/>
            <a:ext cx="5393302" cy="374670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190C47D-38BB-DDC2-49B5-6DDC5D24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NASTRAN results op2 format import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996F6-397F-3AAB-D777-C00A17726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78425"/>
            <a:ext cx="9720073" cy="4930936"/>
          </a:xfrm>
        </p:spPr>
        <p:txBody>
          <a:bodyPr/>
          <a:lstStyle/>
          <a:p>
            <a:r>
              <a:rPr lang="en-US" dirty="0"/>
              <a:t>Files-&gt;Import-&gt;</a:t>
            </a:r>
            <a:r>
              <a:rPr lang="en-US" dirty="0" err="1"/>
              <a:t>PyNastran</a:t>
            </a:r>
            <a:r>
              <a:rPr lang="en-US" dirty="0"/>
              <a:t>… </a:t>
            </a:r>
          </a:p>
          <a:p>
            <a:r>
              <a:rPr lang="en-US" dirty="0"/>
              <a:t>New plugin to import NASTRAN mesh in .</a:t>
            </a:r>
            <a:r>
              <a:rPr lang="en-US" dirty="0" err="1"/>
              <a:t>bdf</a:t>
            </a:r>
            <a:r>
              <a:rPr lang="en-US" dirty="0"/>
              <a:t> format with results in .op2 format (using the </a:t>
            </a:r>
            <a:r>
              <a:rPr lang="en-US" dirty="0" err="1"/>
              <a:t>PyNastran</a:t>
            </a:r>
            <a:r>
              <a:rPr lang="en-US" dirty="0"/>
              <a:t> Python library)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2735C9-C7B5-CB18-AE3D-E8AE52D30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postprocessing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17469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078EE-49E4-2F9A-7051-EF5EDF600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 result window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5153085-AF99-E5FF-8E88-B68C97390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postprocessing</a:t>
            </a:r>
            <a:endParaRPr lang="en-U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232F58-65A7-C5A2-B96E-413A0B846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78425"/>
            <a:ext cx="9720073" cy="4930936"/>
          </a:xfrm>
        </p:spPr>
        <p:txBody>
          <a:bodyPr/>
          <a:lstStyle/>
          <a:p>
            <a:r>
              <a:rPr lang="en-US" dirty="0"/>
              <a:t>E.g. to share part of the results, saving disk and memory space </a:t>
            </a:r>
          </a:p>
          <a:p>
            <a:endParaRPr lang="en-US" dirty="0"/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50165583-72FD-4C49-0606-7B543C96C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51" y="2074460"/>
            <a:ext cx="4173825" cy="426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4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42F8A-C79B-0C07-9DE7-E8AAD2AA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postprocess features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376AD4-6E8A-A701-5E1D-9466889DC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Reducing memory and CPU time if many threads are used, reading big meshes, holes in nodes numbering, orphan nodes, 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Faster updates of Display Style Windows when using big meshes.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Create result window enhanced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RESQML™ mesh import and also properties as results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260D99-38F8-5550-5E27-707E1F764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postprocessing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7745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92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CDFC78-9642-449E-B038-A3FE8714D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rendering of quadrilateral / hexahedral meshes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67AAF-4BE6-416D-BBFB-F3D66B7E1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In Pre- Drawn as 4 triangles instead of OpenGL's default 2 triangles for NVidia cards or MS generic driver, same as in Post-. On some deformed hexahedra, drawing quads as 2 triangles showed some visualization errors.</a:t>
            </a:r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0A77BE-38CE-4DF4-ABC4-7AD7ECA0B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visualization</a:t>
            </a:r>
            <a:endParaRPr lang="en-US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1DA37A-87CB-4016-A081-3AFAC487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893502"/>
            <a:ext cx="4488028" cy="34158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D21E449-1BB3-4FB4-871E-7B9661AFC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172" y="2893502"/>
            <a:ext cx="4488028" cy="3415858"/>
          </a:xfrm>
          <a:prstGeom prst="rect">
            <a:avLst/>
          </a:prstGeom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3D3F6D02-CDFD-4A11-8699-895F8C4CC24F}"/>
              </a:ext>
            </a:extLst>
          </p:cNvPr>
          <p:cNvSpPr/>
          <p:nvPr/>
        </p:nvSpPr>
        <p:spPr>
          <a:xfrm>
            <a:off x="5660020" y="4132162"/>
            <a:ext cx="983848" cy="671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740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5CED7-001F-DE67-987B-395C4511F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views allow different style by view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ADAA97-E1A6-CD7E-0F03-77A802C59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visualization</a:t>
            </a:r>
            <a:endParaRPr lang="en-U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2FA139-458B-4E24-9451-97191D50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E.g. a view show ‘all lines’ and other view ‘body lines’ </a:t>
            </a:r>
          </a:p>
          <a:p>
            <a:endParaRPr lang="en-US" dirty="0"/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FB666B2D-DD07-17C3-9F04-A61FB2928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157" y="1800706"/>
            <a:ext cx="5698239" cy="47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47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1139F-8A29-4B09-2F47-F8BB6DDF6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views allow ‘link views’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0334A87-818F-38F7-C9AF-A6DC0238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n-US" dirty="0"/>
              <a:t>news</a:t>
            </a:r>
            <a:r>
              <a:rPr lang="es-ES" dirty="0"/>
              <a:t> - </a:t>
            </a:r>
            <a:r>
              <a:rPr lang="en-US" dirty="0"/>
              <a:t>Main news in visualization</a:t>
            </a:r>
            <a:endParaRPr lang="es-ES" dirty="0"/>
          </a:p>
        </p:txBody>
      </p:sp>
      <p:pic>
        <p:nvPicPr>
          <p:cNvPr id="4" name="link_views">
            <a:hlinkClick r:id="" action="ppaction://media"/>
            <a:extLst>
              <a:ext uri="{FF2B5EF4-FFF2-40B4-BE49-F238E27FC236}">
                <a16:creationId xmlns:a16="http://schemas.microsoft.com/office/drawing/2014/main" id="{CB4C9D26-1158-7BB5-5D35-B20B8D32DD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6167" y="1145540"/>
            <a:ext cx="8342757" cy="532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3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90622-7C68-A645-A312-D8122524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 terrain images as 3D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E6BA8E-BADB-DB8B-B76B-F0A6E6ECF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View-&gt;Background image-&gt;Create projected on mesh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CC0CA4-6361-8648-5B85-B597ED20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visualization</a:t>
            </a:r>
            <a:endParaRPr lang="en-US" noProof="0" dirty="0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0339411D-F837-D744-89EA-807B1A483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8" y="2395728"/>
            <a:ext cx="4754562" cy="3177793"/>
          </a:xfrm>
          <a:prstGeom prst="rect">
            <a:avLst/>
          </a:prstGeom>
        </p:spPr>
      </p:pic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199F2F10-DE18-A8FB-E53B-4E2D678D9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638" y="2395728"/>
            <a:ext cx="4754562" cy="317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56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BBDA4B-723A-28E5-2B73-625CD356A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kern="1200" cap="none" spc="100" baseline="0" noProof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+mj-lt"/>
                <a:ea typeface="+mj-ea"/>
                <a:cs typeface="+mj-cs"/>
              </a:rPr>
              <a:t>Clip planes parallel to X, Y or Z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4842D8-6575-25A6-B6D1-736380745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3 optional clip planes</a:t>
            </a:r>
          </a:p>
          <a:p>
            <a:r>
              <a:rPr lang="en-US" sz="2400" dirty="0"/>
              <a:t>Swap visible side</a:t>
            </a:r>
          </a:p>
          <a:p>
            <a:endParaRPr lang="en-US" sz="240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E357D8-0390-9767-A354-FD254A51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visualization</a:t>
            </a:r>
            <a:endParaRPr lang="en-US" noProof="0" dirty="0"/>
          </a:p>
        </p:txBody>
      </p:sp>
      <p:pic>
        <p:nvPicPr>
          <p:cNvPr id="5" name="view_clip_planes_XYZ">
            <a:hlinkClick r:id="" action="ppaction://media"/>
            <a:extLst>
              <a:ext uri="{FF2B5EF4-FFF2-40B4-BE49-F238E27FC236}">
                <a16:creationId xmlns:a16="http://schemas.microsoft.com/office/drawing/2014/main" id="{0EF596E1-9701-B0B4-FFB1-9244EDDED1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70400" y="1778541"/>
            <a:ext cx="5159057" cy="45726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1D52BE-D79A-EA67-E9D5-73995969FF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790" y="3002831"/>
            <a:ext cx="262890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6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AE04C4-4E42-2819-E195-7C5004FD7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Explode view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39E38C-5BF2-976A-98C9-9A6469E06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1499616"/>
            <a:ext cx="4754880" cy="4809744"/>
          </a:xfrm>
        </p:spPr>
        <p:txBody>
          <a:bodyPr/>
          <a:lstStyle/>
          <a:p>
            <a:r>
              <a:rPr lang="en-US" dirty="0"/>
              <a:t>To highlight unconnected parts</a:t>
            </a:r>
          </a:p>
          <a:p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C6A7CE-43DF-B366-567B-77B28A76A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n-US" dirty="0"/>
              <a:t>news</a:t>
            </a:r>
            <a:r>
              <a:rPr lang="es-ES" dirty="0"/>
              <a:t> - </a:t>
            </a:r>
            <a:r>
              <a:rPr lang="en-US" dirty="0"/>
              <a:t>Main news in visualization</a:t>
            </a:r>
            <a:endParaRPr lang="es-ES" dirty="0"/>
          </a:p>
        </p:txBody>
      </p:sp>
      <p:pic>
        <p:nvPicPr>
          <p:cNvPr id="7" name="explode_view">
            <a:hlinkClick r:id="" action="ppaction://media"/>
            <a:extLst>
              <a:ext uri="{FF2B5EF4-FFF2-40B4-BE49-F238E27FC236}">
                <a16:creationId xmlns:a16="http://schemas.microsoft.com/office/drawing/2014/main" id="{939753DA-FB23-76F3-9115-1D0A08C59E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9112" y="2016275"/>
            <a:ext cx="6568523" cy="459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84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noProof="0" dirty="0"/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99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01F6854-504A-856C-EDAB-F8C791626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129" y="1277637"/>
            <a:ext cx="6028810" cy="463947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742FA4B-6A9F-29E7-1825-52D89F5BF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8129" y="1296607"/>
            <a:ext cx="6118368" cy="34604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A238A45-6F05-D93A-06C3-5DF382938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Facilitate Demos </a:t>
            </a:r>
            <a:r>
              <a:rPr lang="en-US" dirty="0" err="1"/>
              <a:t>Tcl</a:t>
            </a:r>
            <a:endParaRPr lang="en-U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53DB0814-F163-9AD4-468E-E89D4465F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rcRect l="32687" t="-1" b="-4798"/>
          <a:stretch/>
        </p:blipFill>
        <p:spPr>
          <a:xfrm>
            <a:off x="1380314" y="1785753"/>
            <a:ext cx="2905604" cy="2040098"/>
          </a:xfr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5B7FC43-3109-70CC-8E50-3B9DFECF4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main news in customization</a:t>
            </a:r>
            <a:endParaRPr lang="en-US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305486-7393-4A53-066B-9063949570CA}"/>
              </a:ext>
            </a:extLst>
          </p:cNvPr>
          <p:cNvSpPr txBox="1"/>
          <p:nvPr/>
        </p:nvSpPr>
        <p:spPr>
          <a:xfrm>
            <a:off x="1024128" y="1222513"/>
            <a:ext cx="3313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Menu: Utilities-&gt;Tools-&gt;Developer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8364DB3-3C78-9160-643B-C65B8DD460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0511" y="1296607"/>
            <a:ext cx="2858046" cy="526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F61AE-24E0-0B72-3692-1F0CFDCAB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4BA091-BB4D-5AAA-3C79-1D4CDF852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Windows and Linux register gid:// URL protocol handler.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python.bat / python launch scripts in main GiD folder to be more visible.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GiD and all packages ready to a future replacement of </a:t>
            </a:r>
            <a:r>
              <a:rPr lang="en-US" dirty="0" err="1"/>
              <a:t>Tcl</a:t>
            </a:r>
            <a:r>
              <a:rPr lang="en-US" dirty="0"/>
              <a:t> 8.6 by </a:t>
            </a:r>
            <a:r>
              <a:rPr lang="en-US" dirty="0" err="1"/>
              <a:t>Tcl</a:t>
            </a:r>
            <a:r>
              <a:rPr lang="en-US" dirty="0"/>
              <a:t> 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Preliminary version of a VS Code extension to debug </a:t>
            </a:r>
            <a:r>
              <a:rPr lang="en-US" dirty="0" err="1"/>
              <a:t>Tcl</a:t>
            </a:r>
            <a:r>
              <a:rPr lang="en-US" dirty="0"/>
              <a:t> based on </a:t>
            </a:r>
            <a:r>
              <a:rPr lang="en-US" dirty="0" err="1"/>
              <a:t>ramdebugger</a:t>
            </a:r>
            <a:r>
              <a:rPr lang="en-US" dirty="0"/>
              <a:t> (&lt;gid&gt;\scripts\</a:t>
            </a:r>
            <a:r>
              <a:rPr lang="en-US" dirty="0" err="1"/>
              <a:t>ramdebugger</a:t>
            </a:r>
            <a:r>
              <a:rPr lang="en-US" dirty="0"/>
              <a:t>\</a:t>
            </a:r>
            <a:r>
              <a:rPr lang="en-US" dirty="0" err="1"/>
              <a:t>vscode</a:t>
            </a:r>
            <a:r>
              <a:rPr lang="en-US" dirty="0"/>
              <a:t>-</a:t>
            </a:r>
            <a:r>
              <a:rPr lang="en-US" dirty="0" err="1"/>
              <a:t>tcl</a:t>
            </a:r>
            <a:r>
              <a:rPr lang="en-US" dirty="0"/>
              <a:t>-debug\tcl-ramdebugger-0.1.0.vsix)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Platforms supported: MS Windows 64, Linux Intel x64, Linux arm64, macOS Intel x64 and macOS Apple Silicon (arm64).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334B23-83CD-2599-4742-A1A0F413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main news in customization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1629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7B777A-6BB8-5F42-FF93-EB967464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Programming: GiD </a:t>
            </a:r>
            <a:r>
              <a:rPr lang="en-US" dirty="0" err="1"/>
              <a:t>Tcl</a:t>
            </a:r>
            <a:r>
              <a:rPr lang="en-US" dirty="0"/>
              <a:t> commands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B13971-AE26-C203-FD92-4ECA9E697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106" y="1508173"/>
            <a:ext cx="10246095" cy="5117344"/>
          </a:xfrm>
        </p:spPr>
        <p:txBody>
          <a:bodyPr>
            <a:norm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GiD_GetFlag</a:t>
            </a:r>
            <a:r>
              <a:rPr lang="en-US" sz="1600" dirty="0"/>
              <a:t> &lt;flag&gt; </a:t>
            </a:r>
            <a:r>
              <a:rPr lang="en-US" sz="1600" dirty="0" err="1"/>
              <a:t>Tcl</a:t>
            </a:r>
            <a:r>
              <a:rPr lang="en-US" sz="1600" dirty="0"/>
              <a:t> command to get some start flags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GiD_Project</a:t>
            </a:r>
            <a:r>
              <a:rPr lang="en-US" sz="1600" dirty="0"/>
              <a:t> </a:t>
            </a:r>
            <a:r>
              <a:rPr lang="en-US" sz="1600" dirty="0" err="1"/>
              <a:t>db</a:t>
            </a:r>
            <a:r>
              <a:rPr lang="en-US" sz="1600" dirty="0"/>
              <a:t> save </a:t>
            </a:r>
            <a:r>
              <a:rPr lang="en-US" sz="1600" dirty="0" err="1"/>
              <a:t>background_image</a:t>
            </a:r>
            <a:r>
              <a:rPr lang="en-US" sz="1600" dirty="0"/>
              <a:t> &lt;filename&gt;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GiD_Project</a:t>
            </a:r>
            <a:r>
              <a:rPr lang="en-US" sz="1600" dirty="0"/>
              <a:t> set </a:t>
            </a:r>
            <a:r>
              <a:rPr lang="en-US" sz="1600" dirty="0" err="1"/>
              <a:t>disable_draw_set</a:t>
            </a:r>
            <a:r>
              <a:rPr lang="en-US" sz="1600" dirty="0"/>
              <a:t> ?&lt;0|1&gt;? to draw or not the model and draw a custom version.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GiD_Layers</a:t>
            </a:r>
            <a:r>
              <a:rPr lang="en-US" sz="1600" dirty="0"/>
              <a:t> get </a:t>
            </a:r>
            <a:r>
              <a:rPr lang="en-US" sz="1600" dirty="0" err="1"/>
              <a:t>bounding_box</a:t>
            </a:r>
            <a:r>
              <a:rPr lang="en-US" sz="1600" dirty="0"/>
              <a:t> &lt;</a:t>
            </a:r>
            <a:r>
              <a:rPr lang="en-US" sz="1600" dirty="0" err="1"/>
              <a:t>layer_name</a:t>
            </a:r>
            <a:r>
              <a:rPr lang="en-US" sz="1600" dirty="0"/>
              <a:t>&gt; </a:t>
            </a:r>
            <a:r>
              <a:rPr lang="en-US" sz="1600" dirty="0" err="1"/>
              <a:t>geometry|mesh</a:t>
            </a:r>
            <a:endParaRPr lang="en-US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GiD_Geometry</a:t>
            </a:r>
            <a:r>
              <a:rPr lang="en-US" sz="1600" dirty="0"/>
              <a:t> get </a:t>
            </a:r>
            <a:r>
              <a:rPr lang="en-US" sz="1600" dirty="0" err="1"/>
              <a:t>point|line|surface|volume</a:t>
            </a:r>
            <a:r>
              <a:rPr lang="en-US" sz="1600" dirty="0"/>
              <a:t> &lt;id&gt; </a:t>
            </a:r>
            <a:r>
              <a:rPr lang="en-US" sz="1600" dirty="0" err="1"/>
              <a:t>label_position|layer</a:t>
            </a:r>
            <a:r>
              <a:rPr lang="en-US" sz="1600" dirty="0"/>
              <a:t> , and </a:t>
            </a:r>
            <a:r>
              <a:rPr lang="en-US" sz="1600" dirty="0" err="1"/>
              <a:t>GiD_Mesh</a:t>
            </a:r>
            <a:r>
              <a:rPr lang="en-US" sz="1600" dirty="0"/>
              <a:t> get </a:t>
            </a:r>
            <a:r>
              <a:rPr lang="en-US" sz="1600" dirty="0" err="1"/>
              <a:t>node|element</a:t>
            </a:r>
            <a:r>
              <a:rPr lang="en-US" sz="1600" dirty="0"/>
              <a:t> &lt;id&gt; </a:t>
            </a:r>
            <a:r>
              <a:rPr lang="en-US" sz="1600" dirty="0" err="1"/>
              <a:t>label_position</a:t>
            </a:r>
            <a:endParaRPr lang="en-US" sz="16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dirty="0" err="1"/>
              <a:t>GiD_Raster</a:t>
            </a:r>
            <a:r>
              <a:rPr lang="en-US" sz="1600" dirty="0"/>
              <a:t> create {</a:t>
            </a:r>
            <a:r>
              <a:rPr lang="en-US" sz="1600" dirty="0" err="1"/>
              <a:t>from_raster_cells_to_nodes</a:t>
            </a:r>
            <a:r>
              <a:rPr lang="en-US" sz="1600" dirty="0"/>
              <a:t> &lt;raster&gt;} to create a new </a:t>
            </a:r>
            <a:r>
              <a:rPr lang="en-US" sz="1600" dirty="0" err="1"/>
              <a:t>raster_nodes</a:t>
            </a:r>
            <a:r>
              <a:rPr lang="en-US" sz="1600" dirty="0"/>
              <a:t> averaging cell values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GiD_Tools</a:t>
            </a:r>
            <a:r>
              <a:rPr lang="en-US" dirty="0"/>
              <a:t> mesh slice &lt;A B C D&gt; ?&lt;</a:t>
            </a:r>
            <a:r>
              <a:rPr lang="en-US" dirty="0" err="1"/>
              <a:t>element_ids</a:t>
            </a:r>
            <a:r>
              <a:rPr lang="en-US" dirty="0"/>
              <a:t>&gt;?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GiD_Tools</a:t>
            </a:r>
            <a:r>
              <a:rPr lang="en-US" dirty="0"/>
              <a:t> mesh </a:t>
            </a:r>
            <a:r>
              <a:rPr lang="en-US" dirty="0" err="1"/>
              <a:t>classify_node_connected_parts</a:t>
            </a:r>
            <a:r>
              <a:rPr lang="en-US" dirty="0"/>
              <a:t> | </a:t>
            </a:r>
            <a:r>
              <a:rPr lang="en-US" dirty="0" err="1"/>
              <a:t>elements_mean_center</a:t>
            </a:r>
            <a:r>
              <a:rPr lang="en-US" dirty="0"/>
              <a:t> </a:t>
            </a:r>
            <a:r>
              <a:rPr lang="en-US" dirty="0" err="1"/>
              <a:t>elements_bounding_box</a:t>
            </a:r>
            <a:r>
              <a:rPr lang="en-US" dirty="0"/>
              <a:t> ?&lt;</a:t>
            </a:r>
            <a:r>
              <a:rPr lang="en-US" dirty="0" err="1"/>
              <a:t>element_ids</a:t>
            </a:r>
            <a:r>
              <a:rPr lang="en-US" dirty="0"/>
              <a:t>&gt;?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GiD_Sets</a:t>
            </a:r>
            <a:r>
              <a:rPr lang="en-US" dirty="0"/>
              <a:t> get </a:t>
            </a:r>
            <a:r>
              <a:rPr lang="en-US" dirty="0" err="1"/>
              <a:t>bounding_box</a:t>
            </a:r>
            <a:r>
              <a:rPr lang="en-US" dirty="0"/>
              <a:t> &lt;</a:t>
            </a:r>
            <a:r>
              <a:rPr lang="en-US" dirty="0" err="1"/>
              <a:t>set_name</a:t>
            </a:r>
            <a:r>
              <a:rPr lang="en-US" dirty="0"/>
              <a:t>&gt;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GiD_Sets</a:t>
            </a:r>
            <a:r>
              <a:rPr lang="en-US" dirty="0"/>
              <a:t> edit, delete, list, window, exists subcommands: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GiD_Result</a:t>
            </a:r>
            <a:r>
              <a:rPr lang="en-US" dirty="0"/>
              <a:t> list subcommand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GiD_Info</a:t>
            </a:r>
            <a:r>
              <a:rPr lang="en-US" dirty="0"/>
              <a:t> mesh -post  and </a:t>
            </a:r>
            <a:r>
              <a:rPr lang="en-US" dirty="0" err="1"/>
              <a:t>GiD_Result</a:t>
            </a:r>
            <a:r>
              <a:rPr lang="en-US" dirty="0"/>
              <a:t> </a:t>
            </a:r>
            <a:r>
              <a:rPr lang="en-US" dirty="0" err="1"/>
              <a:t>get_nodes</a:t>
            </a:r>
            <a:r>
              <a:rPr lang="en-US" dirty="0"/>
              <a:t> with extra flag -deformed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GiD_Info</a:t>
            </a:r>
            <a:r>
              <a:rPr lang="en-US" dirty="0"/>
              <a:t> mesh -post </a:t>
            </a:r>
            <a:r>
              <a:rPr lang="en-US" dirty="0" err="1"/>
              <a:t>HasRepeatedElementId</a:t>
            </a:r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GiD_MeshPost</a:t>
            </a:r>
            <a:r>
              <a:rPr lang="en-US" dirty="0"/>
              <a:t> edit renumber elements consecutive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0679FDF-4822-5BF7-559C-1D7EC8E8D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main news in customization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9203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D391D-BF0B-9872-DF47-6F0886E75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Programming: GiD </a:t>
            </a:r>
            <a:r>
              <a:rPr lang="en-US" dirty="0" err="1"/>
              <a:t>Tcl</a:t>
            </a:r>
            <a:r>
              <a:rPr lang="en-US" dirty="0"/>
              <a:t> events 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0A4CCAB-B10B-1CA1-6264-DF4CAFDF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main news in customization</a:t>
            </a:r>
            <a:endParaRPr lang="en-US" noProof="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2F12B18-2EB0-BE75-04C2-38EA4D1154B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23938" y="1347149"/>
            <a:ext cx="9720262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Packages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Tcl</a:t>
            </a:r>
            <a:r>
              <a:rPr lang="en-US" dirty="0"/>
              <a:t> package </a:t>
            </a:r>
            <a:r>
              <a:rPr lang="en-US" dirty="0" err="1"/>
              <a:t>gid_bounding_box</a:t>
            </a:r>
            <a:endParaRPr lang="en-US" dirty="0"/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objarray</a:t>
            </a:r>
            <a:r>
              <a:rPr lang="en-US" dirty="0"/>
              <a:t> package v 1.19 new command </a:t>
            </a:r>
            <a:r>
              <a:rPr lang="en-US" dirty="0" err="1"/>
              <a:t>objarray</a:t>
            </a:r>
            <a:r>
              <a:rPr lang="en-US" dirty="0"/>
              <a:t> extract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objarray_numpy</a:t>
            </a:r>
            <a:r>
              <a:rPr lang="en-US" dirty="0"/>
              <a:t> pure python package to facilitate transfer arrays between </a:t>
            </a:r>
            <a:r>
              <a:rPr lang="en-US" dirty="0" err="1"/>
              <a:t>Tcl</a:t>
            </a:r>
            <a:r>
              <a:rPr lang="en-US" dirty="0"/>
              <a:t> and </a:t>
            </a:r>
            <a:r>
              <a:rPr lang="en-US" dirty="0" err="1"/>
              <a:t>numpy</a:t>
            </a:r>
            <a:r>
              <a:rPr lang="en-US" dirty="0"/>
              <a:t>.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/>
              <a:t>tcl3d 1.0.2 basic packages (OpenGL wrapper)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/>
              <a:t>Updated all </a:t>
            </a:r>
            <a:r>
              <a:rPr lang="en-US" dirty="0" err="1"/>
              <a:t>Tcl</a:t>
            </a:r>
            <a:r>
              <a:rPr lang="en-US" dirty="0"/>
              <a:t> related packages to latest versions.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err="1"/>
              <a:t>Problemtype</a:t>
            </a:r>
            <a:r>
              <a:rPr lang="en-US" dirty="0"/>
              <a:t> related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/>
              <a:t>Classic </a:t>
            </a:r>
            <a:r>
              <a:rPr lang="en-US" dirty="0" err="1"/>
              <a:t>problemtype</a:t>
            </a:r>
            <a:r>
              <a:rPr lang="en-US" dirty="0"/>
              <a:t> predefined TKWIDGET: </a:t>
            </a:r>
            <a:r>
              <a:rPr lang="en-US" dirty="0" err="1"/>
              <a:t>GidUtils</a:t>
            </a:r>
            <a:r>
              <a:rPr lang="en-US" dirty="0"/>
              <a:t>::</a:t>
            </a:r>
            <a:r>
              <a:rPr lang="en-US" dirty="0" err="1"/>
              <a:t>TkwidgetButton</a:t>
            </a:r>
            <a:endParaRPr lang="en-US" dirty="0"/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CustomLib</a:t>
            </a:r>
            <a:r>
              <a:rPr lang="en-US" dirty="0"/>
              <a:t> tree allow use .</a:t>
            </a:r>
            <a:r>
              <a:rPr lang="en-US" dirty="0" err="1"/>
              <a:t>svg</a:t>
            </a:r>
            <a:r>
              <a:rPr lang="en-US" dirty="0"/>
              <a:t> vectorial images, and scale them with better quality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/>
              <a:t>New optional &lt;</a:t>
            </a:r>
            <a:r>
              <a:rPr lang="en-US" dirty="0" err="1"/>
              <a:t>problemtype</a:t>
            </a:r>
            <a:r>
              <a:rPr lang="en-US" dirty="0"/>
              <a:t>&gt;.</a:t>
            </a:r>
            <a:r>
              <a:rPr lang="en-US" dirty="0" err="1"/>
              <a:t>ini</a:t>
            </a:r>
            <a:r>
              <a:rPr lang="en-US" dirty="0"/>
              <a:t> , used with flags -p and -c2 to use it as alternative to scripts/</a:t>
            </a:r>
            <a:r>
              <a:rPr lang="en-US" dirty="0" err="1"/>
              <a:t>gidDefaults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Events</a:t>
            </a:r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GiD_Event_AfterSetDisplayStyle</a:t>
            </a:r>
            <a:r>
              <a:rPr lang="en-US" dirty="0"/>
              <a:t> and </a:t>
            </a:r>
            <a:r>
              <a:rPr lang="en-US" dirty="0" err="1"/>
              <a:t>GiD_Event_AfterSetResultsView</a:t>
            </a:r>
            <a:endParaRPr lang="en-US" dirty="0"/>
          </a:p>
          <a:p>
            <a:pPr marL="459486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GiD_Event_BeforeDrawModel</a:t>
            </a:r>
            <a:r>
              <a:rPr lang="en-US" dirty="0"/>
              <a:t> to allow more </a:t>
            </a:r>
            <a:r>
              <a:rPr lang="en-US" dirty="0" err="1"/>
              <a:t>GiD_OpenGL</a:t>
            </a:r>
            <a:r>
              <a:rPr lang="en-US" dirty="0"/>
              <a:t> control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02424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7705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97D337-782C-3B1E-021C-B81E17F51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changes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5D767C-5446-814F-55D9-32302E044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internally </a:t>
            </a:r>
            <a:r>
              <a:rPr lang="en-US" dirty="0" err="1"/>
              <a:t>vcpkg</a:t>
            </a:r>
            <a:r>
              <a:rPr lang="en-US" dirty="0"/>
              <a:t> on Windows (C++ package manager) to handle third part libraries, and a lot of them have been updated to latest versions.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Linux + latest NVidia drivers : improved starting time of GiD.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Internal replacement of vector and matrix objects by eigen3 library.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92A2E"/>
                </a:solidFill>
                <a:effectLst/>
                <a:latin typeface="Atlassian Sans"/>
              </a:rPr>
              <a:t>Run simulation:  command.exe is not required now to start the process.</a:t>
            </a:r>
            <a:endParaRPr lang="en-US" dirty="0"/>
          </a:p>
          <a:p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D2311D3-FDB1-A62C-6B77-A220EC825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main general news</a:t>
            </a:r>
            <a:endParaRPr lang="en-U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E0E1EE-1FA9-CAF9-02CE-08180CAEF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3713162"/>
            <a:ext cx="12001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91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86933-4CE2-BB66-8B31-BFD7E9202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Gallery snapshot folder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DA1599-A929-56F4-8A88-DB2C8FB66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 in Snapshot/animation save file dialog to save files in </a:t>
            </a:r>
            <a:r>
              <a:rPr lang="en-US" dirty="0" err="1"/>
              <a:t>project.gid</a:t>
            </a:r>
            <a:r>
              <a:rPr lang="en-US" dirty="0"/>
              <a:t>/gallery/ folder which is accessible from the Model Manager as Gallery</a:t>
            </a:r>
          </a:p>
          <a:p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F8F72D1-76C7-313D-8A8C-5A23C723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n-US" dirty="0"/>
              <a:t>news</a:t>
            </a:r>
            <a:r>
              <a:rPr lang="es-ES" dirty="0"/>
              <a:t> – </a:t>
            </a:r>
            <a:r>
              <a:rPr lang="en-US" dirty="0"/>
              <a:t>main general news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17B0625-4A2E-371B-6277-84551073C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3127966"/>
            <a:ext cx="3798517" cy="22348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872EC9D-886D-FB04-F76B-CE7A101B6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635" y="2489965"/>
            <a:ext cx="6149147" cy="38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553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BAB4C-D521-4303-91FD-C082579B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: several Simulations results with same geometry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58BEDE-F767-4747-874A-7E6DAE5B3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88963"/>
            <a:ext cx="9720073" cy="4920398"/>
          </a:xfrm>
        </p:spPr>
        <p:txBody>
          <a:bodyPr/>
          <a:lstStyle/>
          <a:p>
            <a:r>
              <a:rPr lang="en-US" dirty="0"/>
              <a:t>Several results inside ‘</a:t>
            </a:r>
            <a:r>
              <a:rPr lang="en-US" dirty="0" err="1"/>
              <a:t>Project.gid</a:t>
            </a:r>
            <a:r>
              <a:rPr lang="en-US" dirty="0"/>
              <a:t>/Simulations’ folder: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C20406E-EAFC-4D24-9C5A-1F36EDAAE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XXX</a:t>
            </a:r>
            <a:endParaRPr lang="en-US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2E2B4CC-26EA-41B9-9D46-C643AE05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87" y="1854909"/>
            <a:ext cx="7608727" cy="4770608"/>
          </a:xfrm>
          <a:prstGeom prst="rect">
            <a:avLst/>
          </a:prstGeom>
        </p:spPr>
      </p:pic>
      <p:sp>
        <p:nvSpPr>
          <p:cNvPr id="9" name="Abrir corchete 8">
            <a:extLst>
              <a:ext uri="{FF2B5EF4-FFF2-40B4-BE49-F238E27FC236}">
                <a16:creationId xmlns:a16="http://schemas.microsoft.com/office/drawing/2014/main" id="{F08C3F92-2559-4C53-85AA-C670FA444F05}"/>
              </a:ext>
            </a:extLst>
          </p:cNvPr>
          <p:cNvSpPr/>
          <p:nvPr/>
        </p:nvSpPr>
        <p:spPr>
          <a:xfrm>
            <a:off x="387751" y="3521598"/>
            <a:ext cx="341453" cy="2196296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80CF9E1-E78C-489E-B5D7-71F367D2F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353" y="1173290"/>
            <a:ext cx="4521896" cy="2624559"/>
          </a:xfrm>
          <a:prstGeom prst="rect">
            <a:avLst/>
          </a:prstGeom>
        </p:spPr>
      </p:pic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FA5DE08-8292-492A-8F48-733014F7B68A}"/>
              </a:ext>
            </a:extLst>
          </p:cNvPr>
          <p:cNvCxnSpPr>
            <a:cxnSpLocks/>
          </p:cNvCxnSpPr>
          <p:nvPr/>
        </p:nvCxnSpPr>
        <p:spPr>
          <a:xfrm flipV="1">
            <a:off x="1763903" y="1315500"/>
            <a:ext cx="5526480" cy="263170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>
            <a:extLst>
              <a:ext uri="{FF2B5EF4-FFF2-40B4-BE49-F238E27FC236}">
                <a16:creationId xmlns:a16="http://schemas.microsoft.com/office/drawing/2014/main" id="{46F6808D-072D-406A-83DB-A4A1DA72B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5114" y="2731375"/>
            <a:ext cx="4869688" cy="2826421"/>
          </a:xfrm>
          <a:prstGeom prst="rect">
            <a:avLst/>
          </a:prstGeom>
        </p:spPr>
      </p:pic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1C0B8D79-8AAD-4552-8D58-0FD32760F1C3}"/>
              </a:ext>
            </a:extLst>
          </p:cNvPr>
          <p:cNvCxnSpPr>
            <a:cxnSpLocks/>
          </p:cNvCxnSpPr>
          <p:nvPr/>
        </p:nvCxnSpPr>
        <p:spPr>
          <a:xfrm flipV="1">
            <a:off x="1763903" y="2888579"/>
            <a:ext cx="5458718" cy="159089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n 24">
            <a:extLst>
              <a:ext uri="{FF2B5EF4-FFF2-40B4-BE49-F238E27FC236}">
                <a16:creationId xmlns:a16="http://schemas.microsoft.com/office/drawing/2014/main" id="{A85A6479-74AA-4F32-B36B-4B94B4EB84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5752" y="4087394"/>
            <a:ext cx="4758782" cy="2762050"/>
          </a:xfrm>
          <a:prstGeom prst="rect">
            <a:avLst/>
          </a:prstGeom>
        </p:spPr>
      </p:pic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37F6280D-A40C-4B28-B681-FC683518E288}"/>
              </a:ext>
            </a:extLst>
          </p:cNvPr>
          <p:cNvCxnSpPr>
            <a:cxnSpLocks/>
          </p:cNvCxnSpPr>
          <p:nvPr/>
        </p:nvCxnSpPr>
        <p:spPr>
          <a:xfrm flipV="1">
            <a:off x="1897389" y="4263795"/>
            <a:ext cx="5532471" cy="87434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4A9D83B1-229F-AD10-3E63-0704363820AD}"/>
              </a:ext>
            </a:extLst>
          </p:cNvPr>
          <p:cNvSpPr txBox="1">
            <a:spLocks/>
          </p:cNvSpPr>
          <p:nvPr/>
        </p:nvSpPr>
        <p:spPr>
          <a:xfrm>
            <a:off x="5247880" y="6503597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GID 18 news – main general news</a:t>
            </a:r>
          </a:p>
        </p:txBody>
      </p:sp>
    </p:spTree>
    <p:extLst>
      <p:ext uri="{BB962C8B-B14F-4D97-AF65-F5344CB8AC3E}">
        <p14:creationId xmlns:p14="http://schemas.microsoft.com/office/powerpoint/2010/main" val="9542640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0DBC83-9C2B-4E8E-964C-0C367DAA6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Preview: several simulation results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DB94B33-64D3-4F5E-873E-25469DEFF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14" y="1254316"/>
            <a:ext cx="10051385" cy="5398161"/>
          </a:xfrm>
        </p:spPr>
      </p:pic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999354-815D-4366-A8BF-59DB3E79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6780" y="6378157"/>
            <a:ext cx="5901459" cy="274320"/>
          </a:xfrm>
        </p:spPr>
        <p:txBody>
          <a:bodyPr/>
          <a:lstStyle/>
          <a:p>
            <a:r>
              <a:rPr lang="en-US" dirty="0"/>
              <a:t>GID 18 news – main general news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398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B7F20-489E-E450-7B2B-4374EC8E7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OpenCASCADE</a:t>
            </a:r>
            <a:r>
              <a:rPr lang="en-US" dirty="0"/>
              <a:t> BREP CAD format import.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7E41142-B1CF-9995-1720-9C7C978DF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BREP format used for example by </a:t>
            </a:r>
            <a:r>
              <a:rPr lang="en-US" dirty="0" err="1"/>
              <a:t>FreeCAD</a:t>
            </a:r>
            <a:r>
              <a:rPr lang="en-US" dirty="0"/>
              <a:t>. Open the door to </a:t>
            </a:r>
            <a:r>
              <a:rPr lang="en-US" dirty="0" err="1"/>
              <a:t>OpenCASCADE</a:t>
            </a:r>
            <a:r>
              <a:rPr lang="en-US" dirty="0"/>
              <a:t> to be used as CAD Kernel.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41B65F-AD08-FFD9-0BA1-88837DF5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</a:t>
            </a:r>
            <a:r>
              <a:rPr lang="en-US" dirty="0"/>
              <a:t>Main news in pre and </a:t>
            </a:r>
            <a:r>
              <a:rPr lang="en-US" dirty="0" err="1"/>
              <a:t>pREprocessing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71EC49-AA66-C519-D3AA-17C5025CF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930" y="2499360"/>
            <a:ext cx="4114636" cy="318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55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985A9-6B8A-5AAA-503F-34FE9BE36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external process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C3C9DA4-7C1C-5F9B-3652-4DBD4BDE4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View → View → Link external process… </a:t>
            </a:r>
          </a:p>
          <a:p>
            <a:r>
              <a:rPr lang="en-US" dirty="0"/>
              <a:t>To link with other running GiD process and move them from this master GiD, to visually compare models:</a:t>
            </a:r>
          </a:p>
          <a:p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E2D3EAF-3527-9163-BF15-3FC9BDB4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n-US" dirty="0"/>
              <a:t>news</a:t>
            </a:r>
            <a:r>
              <a:rPr lang="es-ES" dirty="0"/>
              <a:t> – </a:t>
            </a:r>
            <a:r>
              <a:rPr lang="en-US" dirty="0"/>
              <a:t>main general news</a:t>
            </a: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918415-DB54-26E7-5923-136A84C15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276" y="3201316"/>
            <a:ext cx="4295775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22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8C45-243E-44DD-906F-A8D381DC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Preview</a:t>
            </a:r>
            <a:r>
              <a:rPr lang="es-ES" dirty="0"/>
              <a:t>: </a:t>
            </a:r>
            <a:r>
              <a:rPr lang="es-ES" dirty="0" err="1"/>
              <a:t>linked</a:t>
            </a:r>
            <a:r>
              <a:rPr lang="es-ES" dirty="0"/>
              <a:t> </a:t>
            </a:r>
            <a:r>
              <a:rPr lang="es-ES" dirty="0" err="1"/>
              <a:t>GiDs</a:t>
            </a:r>
            <a:r>
              <a:rPr lang="es-ES" dirty="0"/>
              <a:t> and </a:t>
            </a:r>
            <a:r>
              <a:rPr lang="es-ES" dirty="0" err="1"/>
              <a:t>several</a:t>
            </a:r>
            <a:r>
              <a:rPr lang="es-ES" dirty="0"/>
              <a:t> </a:t>
            </a:r>
            <a:r>
              <a:rPr lang="es-ES" dirty="0" err="1"/>
              <a:t>Simulation</a:t>
            </a:r>
            <a:r>
              <a:rPr lang="es-ES" dirty="0"/>
              <a:t> </a:t>
            </a:r>
            <a:r>
              <a:rPr lang="es-ES" dirty="0" err="1"/>
              <a:t>results</a:t>
            </a:r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D1592C0-C379-4A5B-9418-9069480FA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XXX</a:t>
            </a:r>
            <a:endParaRPr lang="en-US" noProof="0" dirty="0"/>
          </a:p>
        </p:txBody>
      </p:sp>
      <p:pic>
        <p:nvPicPr>
          <p:cNvPr id="5" name="Syncronized-2view-w-subtitles">
            <a:hlinkClick r:id="" action="ppaction://media"/>
            <a:extLst>
              <a:ext uri="{FF2B5EF4-FFF2-40B4-BE49-F238E27FC236}">
                <a16:creationId xmlns:a16="http://schemas.microsoft.com/office/drawing/2014/main" id="{6C29D089-81E0-41CF-9E8D-822810399A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56"/>
            <a:ext cx="12192000" cy="6542086"/>
          </a:xfrm>
          <a:prstGeom prst="rect">
            <a:avLst/>
          </a:prstGeom>
        </p:spPr>
      </p:pic>
      <p:sp>
        <p:nvSpPr>
          <p:cNvPr id="3" name="Marcador de pie de página 3">
            <a:extLst>
              <a:ext uri="{FF2B5EF4-FFF2-40B4-BE49-F238E27FC236}">
                <a16:creationId xmlns:a16="http://schemas.microsoft.com/office/drawing/2014/main" id="{60C96D51-624E-75B6-71B8-418C2797A475}"/>
              </a:ext>
            </a:extLst>
          </p:cNvPr>
          <p:cNvSpPr txBox="1">
            <a:spLocks/>
          </p:cNvSpPr>
          <p:nvPr/>
        </p:nvSpPr>
        <p:spPr>
          <a:xfrm>
            <a:off x="5247880" y="6503597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GID 18 news – main general news</a:t>
            </a:r>
          </a:p>
        </p:txBody>
      </p:sp>
    </p:spTree>
    <p:extLst>
      <p:ext uri="{BB962C8B-B14F-4D97-AF65-F5344CB8AC3E}">
        <p14:creationId xmlns:p14="http://schemas.microsoft.com/office/powerpoint/2010/main" val="232578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02570" y="1628800"/>
            <a:ext cx="9201943" cy="454605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pre-processing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post-processing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visualization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news in Customization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>Main general news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Future lines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GiD 18 news - 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GID 18 news -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28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lines…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282701"/>
            <a:ext cx="10143744" cy="502666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More geometry features related to </a:t>
            </a:r>
            <a:r>
              <a:rPr lang="en-US" dirty="0" err="1"/>
              <a:t>OpenCascade</a:t>
            </a:r>
            <a:r>
              <a:rPr lang="en-US" dirty="0"/>
              <a:t> library</a:t>
            </a:r>
          </a:p>
          <a:p>
            <a:pPr lvl="1"/>
            <a:r>
              <a:rPr lang="en-US" dirty="0"/>
              <a:t>Create render mesh of surfaces</a:t>
            </a:r>
          </a:p>
          <a:p>
            <a:pPr lvl="1"/>
            <a:r>
              <a:rPr lang="en-US" dirty="0"/>
              <a:t>Boolean operations, round edges,…</a:t>
            </a:r>
          </a:p>
          <a:p>
            <a:pPr lvl="1"/>
            <a:r>
              <a:rPr lang="en-US" dirty="0"/>
              <a:t>Maybe wrap its </a:t>
            </a:r>
            <a:r>
              <a:rPr lang="en-US" dirty="0" err="1"/>
              <a:t>drawexe</a:t>
            </a:r>
            <a:r>
              <a:rPr lang="en-US" dirty="0"/>
              <a:t> commands as </a:t>
            </a:r>
            <a:r>
              <a:rPr lang="en-US" dirty="0" err="1"/>
              <a:t>Tcl</a:t>
            </a:r>
            <a:r>
              <a:rPr lang="en-US" dirty="0"/>
              <a:t> package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More mesh and results visualization features related to VTK library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GPU generic calculation through Vulkan (multiplatform) for some operations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GiD as (MCP) tool for IA 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</a:t>
            </a:r>
            <a:r>
              <a:rPr lang="en-US" dirty="0" err="1"/>
              <a:t>assimp</a:t>
            </a:r>
            <a:r>
              <a:rPr lang="en-US" dirty="0"/>
              <a:t> C++ library to read more render mesh formats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Length units in GiD model, dropping load problem-type requirement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Lots of internal code refactoring.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Postprocess linked-gids: synchronize result visualization across several </a:t>
            </a:r>
            <a:r>
              <a:rPr lang="en-US" dirty="0" err="1"/>
              <a:t>GiDs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Postprocess support for several simulations inside the same project.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Legend refactoring. Reflection (zebra-effect per set/layer) window re-lifting.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Add support for ZFP compression.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– Future lines</a:t>
            </a:r>
          </a:p>
        </p:txBody>
      </p:sp>
    </p:spTree>
    <p:extLst>
      <p:ext uri="{BB962C8B-B14F-4D97-AF65-F5344CB8AC3E}">
        <p14:creationId xmlns:p14="http://schemas.microsoft.com/office/powerpoint/2010/main" val="20461653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331856" y="5026123"/>
            <a:ext cx="6908800" cy="1346967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4800" noProof="0" dirty="0">
                <a:solidFill>
                  <a:schemeClr val="tx1"/>
                </a:solidFill>
                <a:latin typeface="Verdana" pitchFamily="32" charset="0"/>
                <a:ea typeface="SimSun" charset="-122"/>
                <a:cs typeface="+mn-cs"/>
              </a:rPr>
              <a:t>Thanks for your attention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DA7F8F-B9F0-DFD3-50E5-8500831EF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9448"/>
            <a:ext cx="4211782" cy="219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0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D24BC-2180-87BD-6677-B899250C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import using </a:t>
            </a:r>
            <a:r>
              <a:rPr lang="en-US" dirty="0" err="1"/>
              <a:t>OpenCASCADE</a:t>
            </a:r>
            <a:r>
              <a:rPr lang="en-US" dirty="0"/>
              <a:t> reader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3642CDE-FE15-584B-D395-7C5C4E680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 is the most important CAD exchange format</a:t>
            </a:r>
          </a:p>
          <a:p>
            <a:r>
              <a:rPr lang="en-US" dirty="0" err="1"/>
              <a:t>OpenCASCADE</a:t>
            </a:r>
            <a:r>
              <a:rPr lang="en-US" dirty="0"/>
              <a:t> provide the ability to parse assemblies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and also IGES import using </a:t>
            </a:r>
            <a:r>
              <a:rPr lang="en-US" sz="1800" dirty="0" err="1"/>
              <a:t>OpenCascade</a:t>
            </a:r>
            <a:r>
              <a:rPr lang="en-US" sz="1800" dirty="0"/>
              <a:t> reader, but our legacy reader is similar.</a:t>
            </a:r>
          </a:p>
          <a:p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A1B93B2-775C-3B36-AA6C-D2E063D7C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GID 18 </a:t>
            </a:r>
            <a:r>
              <a:rPr lang="es-ES" dirty="0" err="1"/>
              <a:t>news</a:t>
            </a:r>
            <a:r>
              <a:rPr lang="es-ES" dirty="0"/>
              <a:t> - </a:t>
            </a:r>
            <a:r>
              <a:rPr lang="en-US" dirty="0"/>
              <a:t>Main news in pre and </a:t>
            </a:r>
            <a:r>
              <a:rPr lang="en-US" dirty="0" err="1"/>
              <a:t>pREprocessing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3F6E64-F19E-80D5-B0D9-7F215EA50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790" y="2824480"/>
            <a:ext cx="3821066" cy="287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6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3F043-DDD8-1768-726F-33C3348E3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RESQML™ mesh import (GiD </a:t>
            </a:r>
            <a:r>
              <a:rPr lang="en-US" dirty="0" err="1"/>
              <a:t>Tcl</a:t>
            </a:r>
            <a:r>
              <a:rPr lang="en-US" dirty="0"/>
              <a:t>-Python plugin)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2EF608-229B-A251-6488-53420EE0E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format from ENERGISTICS™ used for earth description for oil and gas uses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B07272-7246-C957-2560-AB98EBB0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887F3A-9AD1-C870-D25E-07D648784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087" y="2340000"/>
            <a:ext cx="7321826" cy="39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9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B5E89-081E-E966-3C0D-83EF5480F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OpenSees</a:t>
            </a:r>
            <a:r>
              <a:rPr lang="en-US" dirty="0"/>
              <a:t> mesh import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9C15D-A0FB-6240-8F0C-DCEDAE5E6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76028"/>
            <a:ext cx="10164572" cy="4554701"/>
          </a:xfrm>
        </p:spPr>
        <p:txBody>
          <a:bodyPr/>
          <a:lstStyle/>
          <a:p>
            <a:r>
              <a:rPr lang="en-US" dirty="0"/>
              <a:t>New plugin to import </a:t>
            </a:r>
            <a:r>
              <a:rPr lang="en-US" dirty="0" err="1"/>
              <a:t>OpenSees</a:t>
            </a:r>
            <a:r>
              <a:rPr lang="en-US" dirty="0"/>
              <a:t> mesh (and some other data if </a:t>
            </a:r>
            <a:r>
              <a:rPr lang="en-US" dirty="0" err="1"/>
              <a:t>problemtype</a:t>
            </a:r>
            <a:r>
              <a:rPr lang="en-US" dirty="0"/>
              <a:t> </a:t>
            </a:r>
            <a:r>
              <a:rPr lang="en-US" dirty="0" err="1"/>
              <a:t>OpenSees</a:t>
            </a:r>
            <a:r>
              <a:rPr lang="en-US" dirty="0"/>
              <a:t> was loaded)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85590E-24BA-3F27-2C6D-848CDF35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AC30F7-2CB9-69F4-C9E1-5E0ED7F8F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777" y="2026287"/>
            <a:ext cx="5799870" cy="38839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2759A70-43B3-5DED-0ECA-9653338281AA}"/>
              </a:ext>
            </a:extLst>
          </p:cNvPr>
          <p:cNvSpPr txBox="1"/>
          <p:nvPr/>
        </p:nvSpPr>
        <p:spPr>
          <a:xfrm>
            <a:off x="1310640" y="5910262"/>
            <a:ext cx="872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</a:t>
            </a:r>
            <a:r>
              <a:rPr lang="en-US" dirty="0" err="1"/>
              <a:t>OpenSees</a:t>
            </a:r>
            <a:r>
              <a:rPr lang="en-US" dirty="0"/>
              <a:t> is an open-source software framework for simulating the seismic response of structural and geotechnical systems using finite element methods.</a:t>
            </a:r>
          </a:p>
        </p:txBody>
      </p:sp>
    </p:spTree>
    <p:extLst>
      <p:ext uri="{BB962C8B-B14F-4D97-AF65-F5344CB8AC3E}">
        <p14:creationId xmlns:p14="http://schemas.microsoft.com/office/powerpoint/2010/main" val="174185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F3612-669D-8E3B-0830-4C874C50B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 topography create buildings feature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825841-8FA9-345B-9D79-ECD22D3A1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5E69B9A1-9B42-B583-CCC7-7D40056C6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16021"/>
            <a:ext cx="10344457" cy="4793340"/>
          </a:xfrm>
        </p:spPr>
        <p:txBody>
          <a:bodyPr/>
          <a:lstStyle/>
          <a:p>
            <a:r>
              <a:rPr lang="en-US" dirty="0"/>
              <a:t>Added a new feature to the “topography” plugin to extract polygon data from OpenStreetMap and generate geometric volumes.</a:t>
            </a:r>
          </a:p>
          <a:p>
            <a:endParaRPr lang="en-US" dirty="0"/>
          </a:p>
        </p:txBody>
      </p:sp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588EA382-7E52-081C-6CC9-0BD6530E2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745" y="2268954"/>
            <a:ext cx="3519858" cy="421940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BA791A9-F88F-F050-8192-CCEB9278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389" y="2271474"/>
            <a:ext cx="4839715" cy="40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26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B738A8-68BC-7E64-4BDB-75E90D4A8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025" y="2083346"/>
            <a:ext cx="4966790" cy="384596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11DB949-BBB6-1181-135F-13D792D41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volumes search all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8D4B90-8F24-264A-0837-6F91528ED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8173"/>
            <a:ext cx="9720073" cy="4801188"/>
          </a:xfrm>
        </p:spPr>
        <p:txBody>
          <a:bodyPr/>
          <a:lstStyle/>
          <a:p>
            <a:r>
              <a:rPr lang="en-US" dirty="0"/>
              <a:t>New tool to try to automatically find all possible closed volumes</a:t>
            </a:r>
          </a:p>
          <a:p>
            <a:r>
              <a:rPr lang="en-US" dirty="0"/>
              <a:t>And enhanced create surface search and volume search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6DF552D-B0C3-FC0C-F804-D1121E665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GID 18 news - Main news in pre and </a:t>
            </a:r>
            <a:r>
              <a:rPr lang="en-US" dirty="0" err="1"/>
              <a:t>pREprocessing</a:t>
            </a:r>
            <a:endParaRPr lang="en-US" noProof="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B60969-913A-A113-1467-1095D164C500}"/>
              </a:ext>
            </a:extLst>
          </p:cNvPr>
          <p:cNvSpPr txBox="1"/>
          <p:nvPr/>
        </p:nvSpPr>
        <p:spPr>
          <a:xfrm>
            <a:off x="1669414" y="5821472"/>
            <a:ext cx="765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 of a 3D terrain model with a fault across stratified layers</a:t>
            </a:r>
          </a:p>
        </p:txBody>
      </p:sp>
    </p:spTree>
    <p:extLst>
      <p:ext uri="{BB962C8B-B14F-4D97-AF65-F5344CB8AC3E}">
        <p14:creationId xmlns:p14="http://schemas.microsoft.com/office/powerpoint/2010/main" val="2655745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iD15.potx" id="{B652FE03-134B-4C8D-918B-5170A9A2E010}" vid="{D96DF70E-76A0-4690-A224-F25FD284CB49}"/>
    </a:ext>
  </a:extLst>
</a:theme>
</file>

<file path=ppt/theme/theme2.xml><?xml version="1.0" encoding="utf-8"?>
<a:theme xmlns:a="http://schemas.openxmlformats.org/drawingml/2006/main" name="1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iD15.potx" id="{B652FE03-134B-4C8D-918B-5170A9A2E010}" vid="{D96DF70E-76A0-4690-A224-F25FD284CB4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4290</TotalTime>
  <Words>2766</Words>
  <Application>Microsoft Office PowerPoint</Application>
  <PresentationFormat>Panorámica</PresentationFormat>
  <Paragraphs>322</Paragraphs>
  <Slides>44</Slides>
  <Notes>29</Notes>
  <HiddenSlides>2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44</vt:i4>
      </vt:variant>
    </vt:vector>
  </HeadingPairs>
  <TitlesOfParts>
    <vt:vector size="54" baseType="lpstr">
      <vt:lpstr>Arial</vt:lpstr>
      <vt:lpstr>Atlassian Sans</vt:lpstr>
      <vt:lpstr>Calibri</vt:lpstr>
      <vt:lpstr>Tw Cen MT</vt:lpstr>
      <vt:lpstr>Tw Cen MT Condensed</vt:lpstr>
      <vt:lpstr>Verdana</vt:lpstr>
      <vt:lpstr>Wingdings</vt:lpstr>
      <vt:lpstr>Wingdings 3</vt:lpstr>
      <vt:lpstr>Integral</vt:lpstr>
      <vt:lpstr>1_Integral</vt:lpstr>
      <vt:lpstr>GiD v18 news</vt:lpstr>
      <vt:lpstr>GiD 18 news - Outline</vt:lpstr>
      <vt:lpstr>GiD 18 news - Outline</vt:lpstr>
      <vt:lpstr>OpenCASCADE BREP CAD format import.</vt:lpstr>
      <vt:lpstr>STEP import using OpenCASCADE reader</vt:lpstr>
      <vt:lpstr>RESQML™ mesh import (GiD Tcl-Python plugin)</vt:lpstr>
      <vt:lpstr>OpenSees mesh import</vt:lpstr>
      <vt:lpstr>Import topography create buildings feature</vt:lpstr>
      <vt:lpstr>Create volumes search all</vt:lpstr>
      <vt:lpstr>Create parametric lines</vt:lpstr>
      <vt:lpstr>Preview line mesh</vt:lpstr>
      <vt:lpstr>Draw mesh quality of elements with color</vt:lpstr>
      <vt:lpstr>Draw mesh quality of elements with color</vt:lpstr>
      <vt:lpstr>Cut preprocess mesh</vt:lpstr>
      <vt:lpstr>Create geometry from volume mesh elements</vt:lpstr>
      <vt:lpstr>Hexahedra smoother enhanced</vt:lpstr>
      <vt:lpstr>Other preprocess features</vt:lpstr>
      <vt:lpstr>GiD 18 news - Outline</vt:lpstr>
      <vt:lpstr>VTK format import and export of mesh and results</vt:lpstr>
      <vt:lpstr>NASTRAN results op2 format import</vt:lpstr>
      <vt:lpstr>Delete result window</vt:lpstr>
      <vt:lpstr>Other postprocess features</vt:lpstr>
      <vt:lpstr>GiD 18 news - Outline</vt:lpstr>
      <vt:lpstr>Improved rendering of quadrilateral / hexahedral meshes</vt:lpstr>
      <vt:lpstr>Multiple views allow different style by view</vt:lpstr>
      <vt:lpstr>Multiple views allow ‘link views’</vt:lpstr>
      <vt:lpstr>Draw terrain images as 3D </vt:lpstr>
      <vt:lpstr>Clip planes parallel to X, Y or Z</vt:lpstr>
      <vt:lpstr>Explode view</vt:lpstr>
      <vt:lpstr>GiD 18 news - Outline</vt:lpstr>
      <vt:lpstr>Facilitate Demos Tcl</vt:lpstr>
      <vt:lpstr>Programming:</vt:lpstr>
      <vt:lpstr>Programming: GiD Tcl commands</vt:lpstr>
      <vt:lpstr>Programming: GiD Tcl events </vt:lpstr>
      <vt:lpstr>GiD 18 news - Outline</vt:lpstr>
      <vt:lpstr>Internal changes</vt:lpstr>
      <vt:lpstr>Gallery snapshot folder</vt:lpstr>
      <vt:lpstr>Preview : several Simulations results with same geometry</vt:lpstr>
      <vt:lpstr>Preview: several simulation results</vt:lpstr>
      <vt:lpstr>Link external process</vt:lpstr>
      <vt:lpstr>Preview: linked GiDs and several Simulation results</vt:lpstr>
      <vt:lpstr>GiD 18 news - Outline</vt:lpstr>
      <vt:lpstr>Future lines…</vt:lpstr>
      <vt:lpstr>Thanks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Anna Monros Bellart</dc:creator>
  <cp:lastModifiedBy>Abel Coll</cp:lastModifiedBy>
  <cp:revision>347</cp:revision>
  <dcterms:created xsi:type="dcterms:W3CDTF">2020-07-13T16:18:46Z</dcterms:created>
  <dcterms:modified xsi:type="dcterms:W3CDTF">2026-07-01T08:41:45Z</dcterms:modified>
</cp:coreProperties>
</file>